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377" r:id="rId2"/>
    <p:sldId id="440" r:id="rId3"/>
    <p:sldId id="460" r:id="rId4"/>
    <p:sldId id="461" r:id="rId5"/>
    <p:sldId id="462" r:id="rId6"/>
    <p:sldId id="4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339966"/>
    <a:srgbClr val="000000"/>
    <a:srgbClr val="E30D3B"/>
    <a:srgbClr val="FF00FF"/>
    <a:srgbClr val="178FD9"/>
    <a:srgbClr val="B7DFF7"/>
    <a:srgbClr val="00B0F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97" autoAdjust="0"/>
    <p:restoredTop sz="98384" autoAdjust="0"/>
  </p:normalViewPr>
  <p:slideViewPr>
    <p:cSldViewPr>
      <p:cViewPr varScale="1">
        <p:scale>
          <a:sx n="72" d="100"/>
          <a:sy n="72" d="100"/>
        </p:scale>
        <p:origin x="-7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8"/>
    </p:cViewPr>
  </p:sorterViewPr>
  <p:notesViewPr>
    <p:cSldViewPr>
      <p:cViewPr varScale="1">
        <p:scale>
          <a:sx n="52" d="100"/>
          <a:sy n="52" d="100"/>
        </p:scale>
        <p:origin x="-282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54298-1B88-412A-A2C2-1DA66E14FB9E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6C902-7139-47EA-8A4B-228D0367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6C902-7139-47EA-8A4B-228D0367C16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A630-13BB-46C4-BD44-B2C5F9B66074}" type="datetimeFigureOut">
              <a:rPr lang="en-US" smtClean="0"/>
              <a:pPr/>
              <a:t>10/16/2021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8AFF4-7363-4256-BC22-55CDB1595D20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F8FBC-DDB5-4120-BC62-7721A3407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4800" y="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Week : 7</a:t>
            </a:r>
            <a:endParaRPr 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6200" y="16764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Period 13+ 14</a:t>
            </a:r>
            <a:endParaRPr 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286000" y="762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</a:rPr>
              <a:t>UNIT 2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762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LANGUAGE FOCUS ( Page 19)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7764" y="2438400"/>
            <a:ext cx="3152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A. New words</a:t>
            </a:r>
            <a:endParaRPr lang="en-US" sz="4000" b="1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97636" y="2209800"/>
            <a:ext cx="40463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B. Grammar notes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lient\Downloads\Ao dai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429000" y="609600"/>
            <a:ext cx="1998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đượ</a:t>
            </a:r>
            <a:r>
              <a:rPr lang="en-US" b="1" dirty="0" smtClean="0">
                <a:solidFill>
                  <a:srgbClr val="FF0000"/>
                </a:solidFill>
              </a:rPr>
              <a:t>c </a:t>
            </a:r>
            <a:r>
              <a:rPr lang="en-US" b="1" dirty="0" err="1" smtClean="0">
                <a:solidFill>
                  <a:srgbClr val="FF0000"/>
                </a:solidFill>
              </a:rPr>
              <a:t>miêu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tả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</a:t>
            </a:r>
            <a:r>
              <a:rPr lang="vi-VN" b="1" dirty="0" smtClean="0">
                <a:solidFill>
                  <a:srgbClr val="FF0000"/>
                </a:solidFill>
              </a:rPr>
              <a:t>ư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2209800"/>
            <a:ext cx="4492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đượ</a:t>
            </a:r>
            <a:r>
              <a:rPr lang="en-US" b="1" dirty="0" smtClean="0">
                <a:solidFill>
                  <a:srgbClr val="FF0000"/>
                </a:solidFill>
              </a:rPr>
              <a:t>c 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vi-VN" b="1" dirty="0" smtClean="0">
                <a:solidFill>
                  <a:srgbClr val="FF0000"/>
                </a:solidFill>
              </a:rPr>
              <a:t>ặ</a:t>
            </a:r>
            <a:r>
              <a:rPr lang="en-US" b="1" dirty="0" smtClean="0">
                <a:solidFill>
                  <a:srgbClr val="FF0000"/>
                </a:solidFill>
              </a:rPr>
              <a:t>c </a:t>
            </a:r>
            <a:r>
              <a:rPr lang="en-US" b="1" dirty="0" err="1" smtClean="0">
                <a:solidFill>
                  <a:srgbClr val="FF0000"/>
                </a:solidFill>
              </a:rPr>
              <a:t>một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cách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th</a:t>
            </a:r>
            <a:r>
              <a:rPr lang="vi-VN" b="1" dirty="0" smtClean="0">
                <a:solidFill>
                  <a:srgbClr val="FF0000"/>
                </a:solidFill>
              </a:rPr>
              <a:t>ường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xuyên</a:t>
            </a:r>
            <a:r>
              <a:rPr lang="en-US" b="1" dirty="0" smtClean="0">
                <a:solidFill>
                  <a:srgbClr val="FF0000"/>
                </a:solidFill>
              </a:rPr>
              <a:t> b</a:t>
            </a:r>
            <a:r>
              <a:rPr lang="vi-VN" b="1" dirty="0" smtClean="0">
                <a:solidFill>
                  <a:srgbClr val="FF0000"/>
                </a:solidFill>
              </a:rPr>
              <a:t>ở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46482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lấy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nguồn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cảm</a:t>
            </a:r>
            <a:r>
              <a:rPr lang="en-US" b="1" dirty="0" smtClean="0">
                <a:solidFill>
                  <a:srgbClr val="FF0000"/>
                </a:solidFill>
              </a:rPr>
              <a:t> h</a:t>
            </a:r>
            <a:r>
              <a:rPr lang="vi-VN" b="1" dirty="0" smtClean="0">
                <a:solidFill>
                  <a:srgbClr val="FF0000"/>
                </a:solidFill>
              </a:rPr>
              <a:t>ứng</a:t>
            </a:r>
            <a:r>
              <a:rPr lang="en-US" b="1" dirty="0" smtClean="0">
                <a:solidFill>
                  <a:srgbClr val="FF0000"/>
                </a:solidFill>
              </a:rPr>
              <a:t> t</a:t>
            </a:r>
            <a:r>
              <a:rPr lang="vi-VN" b="1" dirty="0" smtClean="0">
                <a:solidFill>
                  <a:srgbClr val="FF0000"/>
                </a:solidFill>
              </a:rPr>
              <a:t>ừ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các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dân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tộc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ểu</a:t>
            </a:r>
            <a:r>
              <a:rPr lang="en-US" b="1" dirty="0" smtClean="0">
                <a:solidFill>
                  <a:srgbClr val="FF0000"/>
                </a:solidFill>
              </a:rPr>
              <a:t> s ố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28194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>
                <a:solidFill>
                  <a:srgbClr val="FF0000"/>
                </a:solidFill>
              </a:rPr>
              <a:t>đượ</a:t>
            </a:r>
            <a:r>
              <a:rPr lang="en-US" b="1" dirty="0" smtClean="0">
                <a:solidFill>
                  <a:srgbClr val="FF0000"/>
                </a:solidFill>
              </a:rPr>
              <a:t>c </a:t>
            </a:r>
            <a:r>
              <a:rPr lang="en-US" b="1" dirty="0" err="1" smtClean="0">
                <a:solidFill>
                  <a:srgbClr val="FF0000"/>
                </a:solidFill>
              </a:rPr>
              <a:t>cách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tân</a:t>
            </a:r>
            <a:r>
              <a:rPr lang="en-US" b="1" dirty="0" smtClean="0">
                <a:solidFill>
                  <a:srgbClr val="FF0000"/>
                </a:solidFill>
              </a:rPr>
              <a:t> b</a:t>
            </a:r>
            <a:r>
              <a:rPr lang="vi-VN" b="1" dirty="0" smtClean="0">
                <a:solidFill>
                  <a:srgbClr val="FF0000"/>
                </a:solidFill>
              </a:rPr>
              <a:t>ở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các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thiết</a:t>
            </a:r>
            <a:r>
              <a:rPr lang="en-US" b="1" dirty="0" smtClean="0">
                <a:solidFill>
                  <a:srgbClr val="FF0000"/>
                </a:solidFill>
              </a:rPr>
              <a:t> k ế </a:t>
            </a:r>
            <a:r>
              <a:rPr lang="en-US" b="1" dirty="0" err="1" smtClean="0">
                <a:solidFill>
                  <a:srgbClr val="FF0000"/>
                </a:solidFill>
              </a:rPr>
              <a:t>th</a:t>
            </a:r>
            <a:r>
              <a:rPr lang="vi-VN" b="1" dirty="0" smtClean="0">
                <a:solidFill>
                  <a:srgbClr val="FF0000"/>
                </a:solidFill>
              </a:rPr>
              <a:t>ờ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trang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lient\Downloads\History of jea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8905875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38800" y="1447800"/>
            <a:ext cx="227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 </a:t>
            </a:r>
            <a:r>
              <a:rPr lang="en-US" b="1" dirty="0" err="1" smtClean="0">
                <a:solidFill>
                  <a:srgbClr val="FF0000"/>
                </a:solidFill>
              </a:rPr>
              <a:t>ầu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</a:t>
            </a:r>
            <a:r>
              <a:rPr lang="vi-VN" b="1" dirty="0" smtClean="0">
                <a:solidFill>
                  <a:srgbClr val="FF0000"/>
                </a:solidFill>
              </a:rPr>
              <a:t>ư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err="1" smtClean="0">
                <a:solidFill>
                  <a:srgbClr val="FF0000"/>
                </a:solidFill>
              </a:rPr>
              <a:t>không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vi-VN" b="1" dirty="0" smtClean="0">
                <a:solidFill>
                  <a:srgbClr val="FF0000"/>
                </a:solidFill>
              </a:rPr>
              <a:t>ờ</a:t>
            </a:r>
            <a:r>
              <a:rPr lang="en-US" b="1" dirty="0" smtClean="0">
                <a:solidFill>
                  <a:srgbClr val="FF0000"/>
                </a:solidFill>
              </a:rPr>
              <a:t>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4724400"/>
            <a:ext cx="4062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 </a:t>
            </a:r>
            <a:r>
              <a:rPr lang="en-US" b="1" dirty="0" err="1" smtClean="0">
                <a:solidFill>
                  <a:srgbClr val="FF0000"/>
                </a:solidFill>
              </a:rPr>
              <a:t>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hình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kinh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tế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thế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</a:t>
            </a:r>
            <a:r>
              <a:rPr lang="vi-VN" b="1" dirty="0" smtClean="0">
                <a:solidFill>
                  <a:srgbClr val="FF0000"/>
                </a:solidFill>
              </a:rPr>
              <a:t>ớ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ngày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càng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xấu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:\Users\client\Downloads\present one side of an argument 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056331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228600"/>
            <a:ext cx="55526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 </a:t>
            </a:r>
            <a:r>
              <a:rPr lang="en-US" sz="2000" b="1" dirty="0" err="1" smtClean="0">
                <a:solidFill>
                  <a:srgbClr val="FF0000"/>
                </a:solidFill>
              </a:rPr>
              <a:t>ách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trình</a:t>
            </a:r>
            <a:r>
              <a:rPr lang="en-US" sz="2000" b="1" dirty="0" smtClean="0">
                <a:solidFill>
                  <a:srgbClr val="FF0000"/>
                </a:solidFill>
              </a:rPr>
              <a:t>  </a:t>
            </a:r>
            <a:r>
              <a:rPr lang="en-US" sz="2000" b="1" dirty="0" err="1" smtClean="0">
                <a:solidFill>
                  <a:srgbClr val="FF0000"/>
                </a:solidFill>
              </a:rPr>
              <a:t>bày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một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khía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cạnh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của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cuộc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tranh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luận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495800"/>
            <a:ext cx="1377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th</a:t>
            </a:r>
            <a:r>
              <a:rPr lang="vi-VN" sz="2800" b="1" dirty="0" smtClean="0">
                <a:solidFill>
                  <a:srgbClr val="FF0000"/>
                </a:solidFill>
              </a:rPr>
              <a:t>ự</a:t>
            </a:r>
            <a:r>
              <a:rPr lang="en-US" sz="2800" b="1" dirty="0" smtClean="0">
                <a:solidFill>
                  <a:srgbClr val="FF0000"/>
                </a:solidFill>
              </a:rPr>
              <a:t>c  </a:t>
            </a:r>
            <a:r>
              <a:rPr lang="en-US" sz="2800" b="1" dirty="0" err="1" smtClean="0">
                <a:solidFill>
                  <a:srgbClr val="FF0000"/>
                </a:solidFill>
              </a:rPr>
              <a:t>tế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4572000"/>
            <a:ext cx="2790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cảm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thấy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bình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vi-VN" sz="2400" b="1" dirty="0" smtClean="0">
                <a:solidFill>
                  <a:srgbClr val="FF0000"/>
                </a:solidFill>
              </a:rPr>
              <a:t>đẳng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90828" y="4495800"/>
            <a:ext cx="2248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cảm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thấy</a:t>
            </a:r>
            <a:r>
              <a:rPr lang="en-US" sz="2400" b="1" dirty="0" smtClean="0">
                <a:solidFill>
                  <a:srgbClr val="FF0000"/>
                </a:solidFill>
              </a:rPr>
              <a:t> t</a:t>
            </a:r>
            <a:r>
              <a:rPr lang="vi-VN" sz="2400" b="1" dirty="0" smtClean="0">
                <a:solidFill>
                  <a:srgbClr val="FF0000"/>
                </a:solidFill>
              </a:rPr>
              <a:t>ự</a:t>
            </a:r>
            <a:r>
              <a:rPr lang="en-US" sz="2400" b="1" dirty="0" smtClean="0">
                <a:solidFill>
                  <a:srgbClr val="FF0000"/>
                </a:solidFill>
              </a:rPr>
              <a:t> tin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819400"/>
            <a:ext cx="33662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Present perfect tense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648200" y="152400"/>
            <a:ext cx="3742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S+ </a:t>
            </a:r>
            <a:r>
              <a:rPr lang="en-US" sz="2800" b="1" dirty="0" smtClean="0">
                <a:solidFill>
                  <a:srgbClr val="339966"/>
                </a:solidFill>
              </a:rPr>
              <a:t>started/ began</a:t>
            </a:r>
            <a:r>
              <a:rPr lang="en-US" sz="2800" b="1" dirty="0" smtClean="0">
                <a:solidFill>
                  <a:srgbClr val="FF0000"/>
                </a:solidFill>
              </a:rPr>
              <a:t>+</a:t>
            </a:r>
            <a:r>
              <a:rPr lang="en-US" sz="2800" b="1" dirty="0" smtClean="0">
                <a:solidFill>
                  <a:srgbClr val="339966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Ving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4400" y="1000780"/>
            <a:ext cx="4304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S+ </a:t>
            </a:r>
            <a:r>
              <a:rPr lang="en-US" sz="2800" b="1" dirty="0" smtClean="0">
                <a:solidFill>
                  <a:srgbClr val="339966"/>
                </a:solidFill>
              </a:rPr>
              <a:t>has/ have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</a:rPr>
              <a:t>PP ( V3/ </a:t>
            </a:r>
            <a:r>
              <a:rPr lang="en-US" sz="2800" b="1" dirty="0" err="1" smtClean="0">
                <a:solidFill>
                  <a:srgbClr val="FF0000"/>
                </a:solidFill>
              </a:rPr>
              <a:t>Ved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4" name="Elbow Connector 13"/>
          <p:cNvCxnSpPr/>
          <p:nvPr/>
        </p:nvCxnSpPr>
        <p:spPr>
          <a:xfrm>
            <a:off x="3429000" y="304800"/>
            <a:ext cx="914400" cy="914400"/>
          </a:xfrm>
          <a:prstGeom prst="bentConnector3">
            <a:avLst/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495800" y="1905000"/>
            <a:ext cx="47541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The last time S </a:t>
            </a:r>
            <a:r>
              <a:rPr lang="en-US" sz="2800" b="1" dirty="0" smtClean="0">
                <a:solidFill>
                  <a:srgbClr val="FF0000"/>
                </a:solidFill>
              </a:rPr>
              <a:t>V2/</a:t>
            </a:r>
            <a:r>
              <a:rPr lang="en-US" sz="2800" b="1" dirty="0" err="1" smtClean="0">
                <a:solidFill>
                  <a:srgbClr val="FF0000"/>
                </a:solidFill>
              </a:rPr>
              <a:t>Ved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</a:rPr>
              <a:t>was</a:t>
            </a:r>
            <a:r>
              <a:rPr lang="en-US" sz="2800" b="1" dirty="0" smtClean="0">
                <a:solidFill>
                  <a:srgbClr val="0000FF"/>
                </a:solidFill>
              </a:rPr>
              <a:t> ----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43400" y="2981980"/>
            <a:ext cx="4978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S+ </a:t>
            </a:r>
            <a:r>
              <a:rPr lang="en-US" sz="2800" b="1" dirty="0" smtClean="0">
                <a:solidFill>
                  <a:srgbClr val="339966"/>
                </a:solidFill>
              </a:rPr>
              <a:t>has/ have not 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</a:rPr>
              <a:t>PP ( V3/ </a:t>
            </a:r>
            <a:r>
              <a:rPr lang="en-US" sz="2800" b="1" dirty="0" err="1" smtClean="0">
                <a:solidFill>
                  <a:srgbClr val="FF0000"/>
                </a:solidFill>
              </a:rPr>
              <a:t>Ved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8" name="Elbow Connector 17"/>
          <p:cNvCxnSpPr/>
          <p:nvPr/>
        </p:nvCxnSpPr>
        <p:spPr>
          <a:xfrm>
            <a:off x="3429000" y="2057400"/>
            <a:ext cx="914400" cy="914400"/>
          </a:xfrm>
          <a:prstGeom prst="bentConnector3">
            <a:avLst/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038600" y="4419600"/>
            <a:ext cx="4699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It is time since S+  last  </a:t>
            </a:r>
            <a:r>
              <a:rPr lang="en-US" sz="2800" b="1" dirty="0" smtClean="0">
                <a:solidFill>
                  <a:srgbClr val="FF0000"/>
                </a:solidFill>
              </a:rPr>
              <a:t>V2/</a:t>
            </a:r>
            <a:r>
              <a:rPr lang="en-US" sz="2800" b="1" dirty="0" err="1" smtClean="0">
                <a:solidFill>
                  <a:srgbClr val="FF0000"/>
                </a:solidFill>
              </a:rPr>
              <a:t>ved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24015" y="5420380"/>
            <a:ext cx="43865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S+ </a:t>
            </a:r>
            <a:r>
              <a:rPr lang="en-US" sz="2800" b="1" dirty="0" smtClean="0">
                <a:solidFill>
                  <a:srgbClr val="339966"/>
                </a:solidFill>
              </a:rPr>
              <a:t>has/ have 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</a:rPr>
              <a:t>PP ( V3/ </a:t>
            </a:r>
            <a:r>
              <a:rPr lang="en-US" sz="2800" b="1" dirty="0" err="1" smtClean="0">
                <a:solidFill>
                  <a:srgbClr val="FF0000"/>
                </a:solidFill>
              </a:rPr>
              <a:t>Ved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1" name="Elbow Connector 20"/>
          <p:cNvCxnSpPr>
            <a:endCxn id="20" idx="1"/>
          </p:cNvCxnSpPr>
          <p:nvPr/>
        </p:nvCxnSpPr>
        <p:spPr>
          <a:xfrm>
            <a:off x="2971800" y="4648200"/>
            <a:ext cx="1252215" cy="1033790"/>
          </a:xfrm>
          <a:prstGeom prst="bentConnector3">
            <a:avLst>
              <a:gd name="adj1" fmla="val 50000"/>
            </a:avLst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  <p:bldP spid="17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0" y="0"/>
            <a:ext cx="2505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</a:rPr>
              <a:t>Thể</a:t>
            </a:r>
            <a:r>
              <a:rPr lang="en-US" sz="3200" b="1" dirty="0" smtClean="0">
                <a:solidFill>
                  <a:srgbClr val="0000FF"/>
                </a:solidFill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</a:rPr>
              <a:t>BỊ </a:t>
            </a:r>
            <a:r>
              <a:rPr lang="en-US" sz="3200" b="1" dirty="0" smtClean="0">
                <a:solidFill>
                  <a:srgbClr val="0000FF"/>
                </a:solidFill>
              </a:rPr>
              <a:t>ĐỘNG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381000"/>
            <a:ext cx="47411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S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3600" b="1" dirty="0" smtClean="0">
                <a:solidFill>
                  <a:srgbClr val="FF0000"/>
                </a:solidFill>
              </a:rPr>
              <a:t>V</a:t>
            </a:r>
            <a:r>
              <a:rPr lang="en-US" sz="2800" b="1" dirty="0" smtClean="0">
                <a:solidFill>
                  <a:srgbClr val="339966"/>
                </a:solidFill>
              </a:rPr>
              <a:t>/ </a:t>
            </a:r>
            <a:r>
              <a:rPr lang="en-US" sz="4000" b="1" dirty="0" smtClean="0">
                <a:solidFill>
                  <a:srgbClr val="FF0000"/>
                </a:solidFill>
              </a:rPr>
              <a:t>V</a:t>
            </a:r>
            <a:r>
              <a:rPr lang="en-US" b="1" dirty="0" smtClean="0">
                <a:solidFill>
                  <a:srgbClr val="FF0000"/>
                </a:solidFill>
              </a:rPr>
              <a:t>s/</a:t>
            </a:r>
            <a:r>
              <a:rPr lang="en-US" b="1" dirty="0" err="1" smtClean="0">
                <a:solidFill>
                  <a:srgbClr val="FF0000"/>
                </a:solidFill>
              </a:rPr>
              <a:t>es</a:t>
            </a:r>
            <a:r>
              <a:rPr lang="en-US" b="1" dirty="0" smtClean="0">
                <a:solidFill>
                  <a:srgbClr val="FF0000"/>
                </a:solidFill>
              </a:rPr>
              <a:t> + </a:t>
            </a:r>
            <a:r>
              <a:rPr lang="en-US" sz="3600" b="1" dirty="0" smtClean="0">
                <a:solidFill>
                  <a:srgbClr val="0000FF"/>
                </a:solidFill>
              </a:rPr>
              <a:t>O+ </a:t>
            </a:r>
            <a:r>
              <a:rPr lang="en-US" sz="3200" b="1" dirty="0" smtClean="0"/>
              <a:t>time+ place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985573" y="1295400"/>
            <a:ext cx="82346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o</a:t>
            </a:r>
            <a:r>
              <a:rPr lang="en-US" sz="2800" b="1" dirty="0" smtClean="0">
                <a:solidFill>
                  <a:srgbClr val="0000FF"/>
                </a:solidFill>
              </a:rPr>
              <a:t>+  </a:t>
            </a:r>
            <a:r>
              <a:rPr lang="en-US" sz="3600" b="1" dirty="0" smtClean="0">
                <a:solidFill>
                  <a:srgbClr val="FF0000"/>
                </a:solidFill>
              </a:rPr>
              <a:t>be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339966"/>
                </a:solidFill>
              </a:rPr>
              <a:t>(is/ are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</a:rPr>
              <a:t>PP ( </a:t>
            </a:r>
            <a:r>
              <a:rPr lang="en-US" sz="2800" b="1" dirty="0" smtClean="0">
                <a:solidFill>
                  <a:srgbClr val="339966"/>
                </a:solidFill>
              </a:rPr>
              <a:t>V3/ </a:t>
            </a:r>
            <a:r>
              <a:rPr lang="en-US" sz="2800" b="1" dirty="0" err="1" smtClean="0">
                <a:solidFill>
                  <a:srgbClr val="339966"/>
                </a:solidFill>
              </a:rPr>
              <a:t>Ved</a:t>
            </a:r>
            <a:r>
              <a:rPr lang="en-US" sz="2800" b="1" dirty="0" smtClean="0">
                <a:solidFill>
                  <a:srgbClr val="FF0000"/>
                </a:solidFill>
              </a:rPr>
              <a:t>)+</a:t>
            </a:r>
            <a:r>
              <a:rPr lang="en-US" sz="2800" b="1" dirty="0" smtClean="0"/>
              <a:t> place</a:t>
            </a:r>
            <a:r>
              <a:rPr lang="en-US" sz="2800" b="1" dirty="0" smtClean="0">
                <a:solidFill>
                  <a:srgbClr val="FF0000"/>
                </a:solidFill>
              </a:rPr>
              <a:t>+ </a:t>
            </a:r>
            <a:r>
              <a:rPr lang="en-US" sz="2800" b="1" dirty="0" smtClean="0"/>
              <a:t>by </a:t>
            </a:r>
            <a:r>
              <a:rPr lang="en-US" sz="2800" b="1" dirty="0" err="1" smtClean="0"/>
              <a:t>nhân</a:t>
            </a:r>
            <a:r>
              <a:rPr lang="en-US" sz="2800" b="1" dirty="0" smtClean="0">
                <a:solidFill>
                  <a:srgbClr val="FF0000"/>
                </a:solidFill>
              </a:rPr>
              <a:t>- </a:t>
            </a:r>
            <a:r>
              <a:rPr lang="en-US" sz="2800" b="1" dirty="0" err="1" smtClean="0"/>
              <a:t>gian</a:t>
            </a:r>
            <a:endParaRPr lang="en-US" sz="2800" dirty="0"/>
          </a:p>
        </p:txBody>
      </p:sp>
      <p:cxnSp>
        <p:nvCxnSpPr>
          <p:cNvPr id="14" name="Elbow Connector 13"/>
          <p:cNvCxnSpPr/>
          <p:nvPr/>
        </p:nvCxnSpPr>
        <p:spPr>
          <a:xfrm>
            <a:off x="76200" y="1066800"/>
            <a:ext cx="914400" cy="914400"/>
          </a:xfrm>
          <a:prstGeom prst="bentConnector3">
            <a:avLst/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048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381000"/>
            <a:ext cx="1611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CC00"/>
                </a:solidFill>
              </a:rPr>
              <a:t>Simple present</a:t>
            </a:r>
            <a:endParaRPr lang="en-US" b="1" dirty="0">
              <a:solidFill>
                <a:srgbClr val="00CC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362200"/>
            <a:ext cx="129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CC00"/>
                </a:solidFill>
              </a:rPr>
              <a:t>Simple past</a:t>
            </a:r>
            <a:endParaRPr lang="en-US" b="1" dirty="0">
              <a:solidFill>
                <a:srgbClr val="00CC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76400" y="2362200"/>
            <a:ext cx="47139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S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4000" b="1" dirty="0" smtClean="0">
                <a:solidFill>
                  <a:srgbClr val="FF0000"/>
                </a:solidFill>
              </a:rPr>
              <a:t>V</a:t>
            </a:r>
            <a:r>
              <a:rPr lang="en-US" sz="2800" b="1" dirty="0" smtClean="0">
                <a:solidFill>
                  <a:srgbClr val="339966"/>
                </a:solidFill>
              </a:rPr>
              <a:t>2/</a:t>
            </a:r>
            <a:r>
              <a:rPr lang="en-US" sz="2800" b="1" dirty="0" err="1" smtClean="0">
                <a:solidFill>
                  <a:srgbClr val="339966"/>
                </a:solidFill>
              </a:rPr>
              <a:t>Ved</a:t>
            </a:r>
            <a:r>
              <a:rPr lang="en-US" b="1" dirty="0" smtClean="0">
                <a:solidFill>
                  <a:srgbClr val="FF0000"/>
                </a:solidFill>
              </a:rPr>
              <a:t> + </a:t>
            </a:r>
            <a:r>
              <a:rPr lang="en-US" sz="3600" b="1" dirty="0" smtClean="0">
                <a:solidFill>
                  <a:srgbClr val="0000FF"/>
                </a:solidFill>
              </a:rPr>
              <a:t>O+ </a:t>
            </a:r>
            <a:r>
              <a:rPr lang="en-US" sz="3200" b="1" dirty="0" smtClean="0"/>
              <a:t>time+ place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11591" y="3200400"/>
            <a:ext cx="83324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</a:rPr>
              <a:t>o</a:t>
            </a:r>
            <a:r>
              <a:rPr lang="en-US" sz="2800" b="1" dirty="0" smtClean="0">
                <a:solidFill>
                  <a:srgbClr val="0000FF"/>
                </a:solidFill>
              </a:rPr>
              <a:t>+  </a:t>
            </a:r>
            <a:r>
              <a:rPr lang="en-US" sz="3600" b="1" dirty="0" smtClean="0">
                <a:solidFill>
                  <a:srgbClr val="FF0000"/>
                </a:solidFill>
              </a:rPr>
              <a:t>be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339966"/>
                </a:solidFill>
              </a:rPr>
              <a:t>(was/ were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2800" b="1" dirty="0" smtClean="0">
                <a:solidFill>
                  <a:srgbClr val="FF0000"/>
                </a:solidFill>
              </a:rPr>
              <a:t>PP ( </a:t>
            </a:r>
            <a:r>
              <a:rPr lang="en-US" sz="2800" b="1" dirty="0" smtClean="0">
                <a:solidFill>
                  <a:srgbClr val="339966"/>
                </a:solidFill>
              </a:rPr>
              <a:t>V3/ </a:t>
            </a:r>
            <a:r>
              <a:rPr lang="en-US" sz="2800" b="1" dirty="0" err="1" smtClean="0">
                <a:solidFill>
                  <a:srgbClr val="339966"/>
                </a:solidFill>
              </a:rPr>
              <a:t>Ved</a:t>
            </a:r>
            <a:r>
              <a:rPr lang="en-US" sz="2800" b="1" dirty="0" smtClean="0">
                <a:solidFill>
                  <a:srgbClr val="FF0000"/>
                </a:solidFill>
              </a:rPr>
              <a:t>)+</a:t>
            </a:r>
            <a:r>
              <a:rPr lang="en-US" sz="2800" b="1" dirty="0" smtClean="0"/>
              <a:t> </a:t>
            </a:r>
            <a:r>
              <a:rPr lang="en-US" sz="2400" b="1" dirty="0" smtClean="0"/>
              <a:t>place</a:t>
            </a:r>
            <a:r>
              <a:rPr lang="en-US" sz="2400" b="1" dirty="0" smtClean="0">
                <a:solidFill>
                  <a:srgbClr val="FF0000"/>
                </a:solidFill>
              </a:rPr>
              <a:t>+ </a:t>
            </a:r>
            <a:r>
              <a:rPr lang="en-US" sz="2400" b="1" dirty="0" smtClean="0"/>
              <a:t>by </a:t>
            </a:r>
            <a:r>
              <a:rPr lang="en-US" sz="2400" b="1" dirty="0" err="1" smtClean="0"/>
              <a:t>nhân</a:t>
            </a:r>
            <a:r>
              <a:rPr lang="en-US" sz="2400" b="1" dirty="0" smtClean="0">
                <a:solidFill>
                  <a:srgbClr val="FF0000"/>
                </a:solidFill>
              </a:rPr>
              <a:t>- </a:t>
            </a:r>
            <a:r>
              <a:rPr lang="en-US" sz="2400" b="1" dirty="0" err="1" smtClean="0"/>
              <a:t>gian</a:t>
            </a:r>
            <a:endParaRPr lang="en-US" sz="2800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0" y="2743200"/>
            <a:ext cx="914400" cy="914400"/>
          </a:xfrm>
          <a:prstGeom prst="bentConnector3">
            <a:avLst/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4191000"/>
            <a:ext cx="1645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CC00"/>
                </a:solidFill>
              </a:rPr>
              <a:t>Present perfect</a:t>
            </a:r>
            <a:endParaRPr lang="en-US" b="1" dirty="0">
              <a:solidFill>
                <a:srgbClr val="00CC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52600" y="4267200"/>
            <a:ext cx="6772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S</a:t>
            </a:r>
            <a:r>
              <a:rPr lang="en-US" sz="2800" b="1" dirty="0" smtClean="0">
                <a:solidFill>
                  <a:srgbClr val="0000FF"/>
                </a:solidFill>
              </a:rPr>
              <a:t>+ </a:t>
            </a:r>
            <a:r>
              <a:rPr lang="en-US" sz="4000" b="1" dirty="0" smtClean="0">
                <a:solidFill>
                  <a:srgbClr val="FF0000"/>
                </a:solidFill>
              </a:rPr>
              <a:t>has/ have + PP </a:t>
            </a:r>
            <a:r>
              <a:rPr lang="en-US" b="1" dirty="0" smtClean="0">
                <a:solidFill>
                  <a:srgbClr val="FF0000"/>
                </a:solidFill>
              </a:rPr>
              <a:t> + </a:t>
            </a:r>
            <a:r>
              <a:rPr lang="en-US" sz="3600" b="1" dirty="0" smtClean="0">
                <a:solidFill>
                  <a:srgbClr val="0000FF"/>
                </a:solidFill>
              </a:rPr>
              <a:t>O+ </a:t>
            </a:r>
            <a:r>
              <a:rPr lang="en-US" sz="3200" b="1" dirty="0" smtClean="0"/>
              <a:t>time+ place</a:t>
            </a:r>
            <a:endParaRPr lang="en-US" sz="2800" dirty="0"/>
          </a:p>
        </p:txBody>
      </p:sp>
      <p:sp>
        <p:nvSpPr>
          <p:cNvPr id="27" name="Rectangle 26"/>
          <p:cNvSpPr/>
          <p:nvPr/>
        </p:nvSpPr>
        <p:spPr>
          <a:xfrm>
            <a:off x="-76200" y="5638800"/>
            <a:ext cx="941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o</a:t>
            </a:r>
            <a:r>
              <a:rPr lang="en-US" sz="3200" b="1" dirty="0" smtClean="0">
                <a:solidFill>
                  <a:srgbClr val="0000FF"/>
                </a:solidFill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</a:rPr>
              <a:t> has/ have been</a:t>
            </a:r>
            <a:r>
              <a:rPr lang="en-US" sz="3200" b="1" dirty="0" smtClean="0">
                <a:solidFill>
                  <a:srgbClr val="0000FF"/>
                </a:solidFill>
              </a:rPr>
              <a:t> + </a:t>
            </a:r>
            <a:r>
              <a:rPr lang="en-US" sz="3200" b="1" dirty="0" smtClean="0">
                <a:solidFill>
                  <a:srgbClr val="FF0000"/>
                </a:solidFill>
              </a:rPr>
              <a:t>PP ( </a:t>
            </a:r>
            <a:r>
              <a:rPr lang="en-US" sz="3200" b="1" dirty="0" smtClean="0">
                <a:solidFill>
                  <a:srgbClr val="339966"/>
                </a:solidFill>
              </a:rPr>
              <a:t>V3/ </a:t>
            </a:r>
            <a:r>
              <a:rPr lang="en-US" sz="3200" b="1" dirty="0" err="1" smtClean="0">
                <a:solidFill>
                  <a:srgbClr val="339966"/>
                </a:solidFill>
              </a:rPr>
              <a:t>Ved</a:t>
            </a:r>
            <a:r>
              <a:rPr lang="en-US" sz="3200" b="1" dirty="0" smtClean="0">
                <a:solidFill>
                  <a:srgbClr val="FF0000"/>
                </a:solidFill>
              </a:rPr>
              <a:t>)+</a:t>
            </a:r>
            <a:r>
              <a:rPr lang="en-US" sz="3200" b="1" dirty="0" smtClean="0"/>
              <a:t> </a:t>
            </a:r>
            <a:r>
              <a:rPr lang="en-US" sz="2800" b="1" dirty="0" smtClean="0"/>
              <a:t>place</a:t>
            </a:r>
            <a:r>
              <a:rPr lang="en-US" sz="2800" b="1" dirty="0" smtClean="0">
                <a:solidFill>
                  <a:srgbClr val="FF0000"/>
                </a:solidFill>
              </a:rPr>
              <a:t>+ </a:t>
            </a:r>
            <a:r>
              <a:rPr lang="en-US" sz="2800" b="1" dirty="0" smtClean="0"/>
              <a:t>by </a:t>
            </a:r>
            <a:r>
              <a:rPr lang="en-US" sz="2800" b="1" dirty="0" err="1" smtClean="0"/>
              <a:t>nhân</a:t>
            </a:r>
            <a:r>
              <a:rPr lang="en-US" sz="2800" b="1" dirty="0" smtClean="0">
                <a:solidFill>
                  <a:srgbClr val="FF0000"/>
                </a:solidFill>
              </a:rPr>
              <a:t>- </a:t>
            </a:r>
            <a:r>
              <a:rPr lang="en-US" sz="2800" b="1" dirty="0" err="1" smtClean="0"/>
              <a:t>gia</a:t>
            </a:r>
            <a:r>
              <a:rPr lang="en-US" sz="2400" b="1" dirty="0" err="1" smtClean="0"/>
              <a:t>n</a:t>
            </a:r>
            <a:endParaRPr lang="en-US" sz="2800" dirty="0"/>
          </a:p>
        </p:txBody>
      </p:sp>
      <p:cxnSp>
        <p:nvCxnSpPr>
          <p:cNvPr id="28" name="Elbow Connector 27"/>
          <p:cNvCxnSpPr/>
          <p:nvPr/>
        </p:nvCxnSpPr>
        <p:spPr>
          <a:xfrm>
            <a:off x="0" y="4648200"/>
            <a:ext cx="914400" cy="914400"/>
          </a:xfrm>
          <a:prstGeom prst="bentConnector3">
            <a:avLst/>
          </a:prstGeom>
          <a:ln w="38100">
            <a:solidFill>
              <a:srgbClr val="E30D3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738726" y="0"/>
            <a:ext cx="24052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Passive voice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5" grpId="0"/>
      <p:bldP spid="22" grpId="0"/>
      <p:bldP spid="23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8997</TotalTime>
  <Words>270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</dc:creator>
  <cp:lastModifiedBy>client</cp:lastModifiedBy>
  <cp:revision>1297</cp:revision>
  <dcterms:created xsi:type="dcterms:W3CDTF">2021-06-12T02:29:08Z</dcterms:created>
  <dcterms:modified xsi:type="dcterms:W3CDTF">2021-10-16T16:58:14Z</dcterms:modified>
</cp:coreProperties>
</file>